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sldIdLst>
    <p:sldId id="266" r:id="rId5"/>
    <p:sldId id="267" r:id="rId6"/>
    <p:sldId id="268" r:id="rId7"/>
    <p:sldId id="269" r:id="rId8"/>
    <p:sldId id="270" r:id="rId9"/>
    <p:sldId id="271" r:id="rId10"/>
    <p:sldId id="273" r:id="rId11"/>
    <p:sldId id="274" r:id="rId12"/>
    <p:sldId id="275" r:id="rId13"/>
    <p:sldId id="276" r:id="rId14"/>
    <p:sldId id="277" r:id="rId15"/>
    <p:sldId id="27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FFFF"/>
                </a:solidFill>
              </a:rPr>
              <a:t>ARK Fund Applet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 smtClean="0">
                <a:solidFill>
                  <a:srgbClr val="FFFFFF"/>
                </a:solidFill>
              </a:rPr>
              <a:t>Brandon Tran Jan2021</a:t>
            </a: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Logs – </a:t>
            </a:r>
            <a:r>
              <a:rPr lang="en-US" dirty="0" smtClean="0"/>
              <a:t>1/18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371600" y="1338044"/>
            <a:ext cx="10022775" cy="3028209"/>
          </a:xfrm>
        </p:spPr>
        <p:txBody>
          <a:bodyPr>
            <a:normAutofit/>
          </a:bodyPr>
          <a:lstStyle/>
          <a:p>
            <a:r>
              <a:rPr lang="en-US" sz="2200" dirty="0" err="1" smtClean="0"/>
              <a:t>update_sectors</a:t>
            </a:r>
            <a:r>
              <a:rPr lang="en-US" sz="2200" dirty="0" smtClean="0"/>
              <a:t>() / </a:t>
            </a:r>
            <a:r>
              <a:rPr lang="en-US" sz="2200" dirty="0" err="1" smtClean="0"/>
              <a:t>update_arkfund</a:t>
            </a:r>
            <a:r>
              <a:rPr lang="en-US" sz="2200" dirty="0" smtClean="0"/>
              <a:t>()</a:t>
            </a:r>
          </a:p>
          <a:p>
            <a:pPr lvl="1"/>
            <a:r>
              <a:rPr lang="en-US" sz="1400" dirty="0" smtClean="0"/>
              <a:t>Per previous slide … moved capitalization() function that was sitting inside </a:t>
            </a:r>
            <a:r>
              <a:rPr lang="en-US" sz="1400" dirty="0" err="1" smtClean="0"/>
              <a:t>update_arkfund</a:t>
            </a:r>
            <a:r>
              <a:rPr lang="en-US" sz="1400" dirty="0" smtClean="0"/>
              <a:t>() into </a:t>
            </a:r>
            <a:r>
              <a:rPr lang="en-US" sz="1400" dirty="0" err="1" smtClean="0"/>
              <a:t>update_sectors</a:t>
            </a:r>
            <a:r>
              <a:rPr lang="en-US" sz="1400" dirty="0" smtClean="0"/>
              <a:t>()</a:t>
            </a:r>
          </a:p>
          <a:p>
            <a:pPr lvl="1"/>
            <a:r>
              <a:rPr lang="en-US" sz="1400" dirty="0" smtClean="0"/>
              <a:t>Per that action</a:t>
            </a:r>
          </a:p>
          <a:p>
            <a:pPr lvl="2"/>
            <a:r>
              <a:rPr lang="en-US" sz="800" strike="sngStrike" dirty="0" smtClean="0"/>
              <a:t>1) </a:t>
            </a:r>
            <a:r>
              <a:rPr lang="en-US" sz="800" strike="sngStrike" dirty="0" err="1" smtClean="0"/>
              <a:t>sectors.db</a:t>
            </a:r>
            <a:r>
              <a:rPr lang="en-US" sz="800" strike="sngStrike" dirty="0" smtClean="0"/>
              <a:t> now contains [‘cap’,’</a:t>
            </a:r>
            <a:r>
              <a:rPr lang="en-US" sz="800" strike="sngStrike" dirty="0" err="1" smtClean="0"/>
              <a:t>market_cap</a:t>
            </a:r>
            <a:r>
              <a:rPr lang="en-US" sz="800" strike="sngStrike" dirty="0" smtClean="0"/>
              <a:t>’]</a:t>
            </a:r>
          </a:p>
          <a:p>
            <a:pPr lvl="2"/>
            <a:r>
              <a:rPr lang="en-US" sz="800" strike="sngStrike" dirty="0" smtClean="0"/>
              <a:t>2) </a:t>
            </a:r>
            <a:r>
              <a:rPr lang="en-US" sz="800" strike="sngStrike" dirty="0" err="1" smtClean="0"/>
              <a:t>ARKFunds.db</a:t>
            </a:r>
            <a:r>
              <a:rPr lang="en-US" sz="800" strike="sngStrike" dirty="0" smtClean="0"/>
              <a:t> </a:t>
            </a:r>
            <a:r>
              <a:rPr lang="en-US" sz="800" u="sng" strike="sngStrike" dirty="0" smtClean="0"/>
              <a:t>still</a:t>
            </a:r>
            <a:r>
              <a:rPr lang="en-US" sz="800" strike="sngStrike" dirty="0" smtClean="0"/>
              <a:t> contains [‘cap’,’</a:t>
            </a:r>
            <a:r>
              <a:rPr lang="en-US" sz="800" strike="sngStrike" dirty="0" err="1" smtClean="0"/>
              <a:t>market_cap</a:t>
            </a:r>
            <a:r>
              <a:rPr lang="en-US" sz="800" strike="sngStrike" dirty="0" smtClean="0"/>
              <a:t>’] --- however no does not compute updated capitalization values … it merely references (1) and steals it from </a:t>
            </a:r>
            <a:r>
              <a:rPr lang="en-US" sz="800" strike="sngStrike" dirty="0" err="1" smtClean="0"/>
              <a:t>sectors.db</a:t>
            </a:r>
            <a:r>
              <a:rPr lang="en-US" sz="800" strike="sngStrike" dirty="0"/>
              <a:t> </a:t>
            </a:r>
            <a:r>
              <a:rPr lang="en-US" sz="800" strike="sngStrike" dirty="0" smtClean="0"/>
              <a:t>upon loading new data</a:t>
            </a:r>
          </a:p>
          <a:p>
            <a:pPr lvl="3"/>
            <a:r>
              <a:rPr lang="en-US" sz="800" strike="sngStrike" dirty="0" smtClean="0"/>
              <a:t>Could alternatively remove this info from the table, but when the database grows I worry making calls to 1 year of data may slow the processing if it has to load </a:t>
            </a:r>
            <a:r>
              <a:rPr lang="en-US" sz="800" strike="sngStrike" dirty="0" err="1" smtClean="0"/>
              <a:t>ARKFund.db</a:t>
            </a:r>
            <a:r>
              <a:rPr lang="en-US" sz="800" strike="sngStrike" dirty="0" smtClean="0"/>
              <a:t> AND </a:t>
            </a:r>
            <a:r>
              <a:rPr lang="en-US" sz="800" strike="sngStrike" dirty="0" err="1" smtClean="0"/>
              <a:t>sectors.db</a:t>
            </a:r>
            <a:r>
              <a:rPr lang="en-US" sz="800" strike="sngStrike" dirty="0" smtClean="0"/>
              <a:t> THEN merge to create ‘cap’,’</a:t>
            </a:r>
            <a:r>
              <a:rPr lang="en-US" sz="800" strike="sngStrike" dirty="0" err="1" smtClean="0"/>
              <a:t>market_cap</a:t>
            </a:r>
            <a:r>
              <a:rPr lang="en-US" sz="800" strike="sngStrike" dirty="0" smtClean="0"/>
              <a:t>’ for </a:t>
            </a:r>
            <a:r>
              <a:rPr lang="en-US" sz="800" strike="sngStrike" dirty="0" err="1" smtClean="0"/>
              <a:t>ARKFund.db’s</a:t>
            </a:r>
            <a:r>
              <a:rPr lang="en-US" sz="800" strike="sngStrike" dirty="0" smtClean="0"/>
              <a:t> </a:t>
            </a:r>
            <a:r>
              <a:rPr lang="en-US" sz="800" strike="sngStrike" dirty="0" err="1" smtClean="0"/>
              <a:t>dataframe</a:t>
            </a:r>
            <a:r>
              <a:rPr lang="en-US" sz="800" strike="sngStrike" dirty="0" smtClean="0"/>
              <a:t> in memory for EACH function that makes this call</a:t>
            </a:r>
          </a:p>
          <a:p>
            <a:pPr lvl="2"/>
            <a:r>
              <a:rPr lang="en-US" sz="1200" dirty="0" smtClean="0"/>
              <a:t>3) </a:t>
            </a:r>
            <a:r>
              <a:rPr lang="en-US" sz="1200" dirty="0" err="1" smtClean="0"/>
              <a:t>update_capitalization</a:t>
            </a:r>
            <a:r>
              <a:rPr lang="en-US" sz="1200" dirty="0" smtClean="0"/>
              <a:t>() function’s purpose was to update cap &amp; </a:t>
            </a:r>
            <a:r>
              <a:rPr lang="en-US" sz="1200" dirty="0" err="1" smtClean="0"/>
              <a:t>market_cap</a:t>
            </a:r>
            <a:r>
              <a:rPr lang="en-US" sz="1200" dirty="0" smtClean="0"/>
              <a:t> data for `</a:t>
            </a:r>
            <a:r>
              <a:rPr lang="en-US" sz="1200" dirty="0" err="1" smtClean="0"/>
              <a:t>ARKFund.db</a:t>
            </a:r>
            <a:r>
              <a:rPr lang="en-US" sz="1200" dirty="0" smtClean="0"/>
              <a:t>` but now needs to be repurposed for to update </a:t>
            </a:r>
            <a:r>
              <a:rPr lang="en-US" sz="1200" u="sng" dirty="0" smtClean="0"/>
              <a:t>BOTH</a:t>
            </a:r>
            <a:r>
              <a:rPr lang="en-US" sz="1200" dirty="0" smtClean="0"/>
              <a:t> `</a:t>
            </a:r>
            <a:r>
              <a:rPr lang="en-US" sz="1200" dirty="0" err="1" smtClean="0"/>
              <a:t>ARKFund.db</a:t>
            </a:r>
            <a:r>
              <a:rPr lang="en-US" sz="1200" dirty="0" smtClean="0"/>
              <a:t>` and `</a:t>
            </a:r>
            <a:r>
              <a:rPr lang="en-US" sz="1200" dirty="0" err="1" smtClean="0"/>
              <a:t>sectors.db</a:t>
            </a:r>
            <a:r>
              <a:rPr lang="en-US" sz="1200" dirty="0" smtClean="0"/>
              <a:t>` appropriately</a:t>
            </a:r>
          </a:p>
          <a:p>
            <a:pPr lvl="2"/>
            <a:r>
              <a:rPr lang="en-US" sz="1200" dirty="0" smtClean="0"/>
              <a:t>4) Also updated capitalization() to say “Nano” instead of “NA” for companies that don’t fit </a:t>
            </a:r>
            <a:r>
              <a:rPr lang="en-US" sz="1200" dirty="0" err="1" smtClean="0"/>
              <a:t>Micro,Small,Mid,Large</a:t>
            </a:r>
            <a:endParaRPr lang="en-US" sz="12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741905" y="5078773"/>
            <a:ext cx="9732131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/>
              <a:t>update_capitalization</a:t>
            </a:r>
            <a:r>
              <a:rPr lang="en-US" sz="1100" dirty="0" smtClean="0"/>
              <a:t>() changes: </a:t>
            </a:r>
          </a:p>
          <a:p>
            <a:r>
              <a:rPr lang="en-US" sz="1100" dirty="0" smtClean="0"/>
              <a:t>Added functionality to update </a:t>
            </a:r>
            <a:r>
              <a:rPr lang="en-US" sz="1100" dirty="0" err="1" smtClean="0"/>
              <a:t>sectors.db</a:t>
            </a:r>
            <a:r>
              <a:rPr lang="en-US" sz="1100" dirty="0" smtClean="0"/>
              <a:t> </a:t>
            </a:r>
          </a:p>
          <a:p>
            <a:r>
              <a:rPr lang="en-US" sz="1100" dirty="0" smtClean="0"/>
              <a:t>THEN use that info to update </a:t>
            </a:r>
            <a:r>
              <a:rPr lang="en-US" sz="1100" dirty="0" err="1" smtClean="0"/>
              <a:t>ARKFund.db</a:t>
            </a:r>
            <a:endParaRPr lang="en-US" sz="1100" dirty="0" smtClean="0"/>
          </a:p>
          <a:p>
            <a:endParaRPr lang="en-US" sz="1100" dirty="0"/>
          </a:p>
          <a:p>
            <a:r>
              <a:rPr lang="en-US" sz="1100" dirty="0" smtClean="0"/>
              <a:t>… it runs so fast! (only ~4s for 1/4 - 1/15 data)</a:t>
            </a:r>
            <a:endParaRPr lang="en-US" sz="11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5691" y="4066178"/>
            <a:ext cx="5358670" cy="2753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6592" y="4439018"/>
            <a:ext cx="2516395" cy="221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896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Logs – </a:t>
            </a:r>
            <a:r>
              <a:rPr lang="en-US" dirty="0" smtClean="0"/>
              <a:t>1/18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371600" y="1338044"/>
            <a:ext cx="10022775" cy="3028209"/>
          </a:xfrm>
        </p:spPr>
        <p:txBody>
          <a:bodyPr>
            <a:normAutofit/>
          </a:bodyPr>
          <a:lstStyle/>
          <a:p>
            <a:r>
              <a:rPr lang="en-US" sz="2200" dirty="0" smtClean="0"/>
              <a:t>Changed printout</a:t>
            </a:r>
          </a:p>
          <a:p>
            <a:pPr lvl="1"/>
            <a:r>
              <a:rPr lang="en-US" sz="1400" dirty="0" err="1" smtClean="0"/>
              <a:t>Update_arkfund</a:t>
            </a:r>
            <a:r>
              <a:rPr lang="en-US" sz="1400" dirty="0" smtClean="0"/>
              <a:t>() is the main function and it has a lot of printouts … it’d be great to know which subroutine is currently running </a:t>
            </a:r>
            <a:r>
              <a:rPr lang="en-US" sz="1400" dirty="0" smtClean="0">
                <a:sym typeface="Wingdings" panose="05000000000000000000" pitchFamily="2" charset="2"/>
              </a:rPr>
              <a:t> Change </a:t>
            </a:r>
            <a:r>
              <a:rPr lang="en-US" sz="1400" dirty="0" err="1" smtClean="0">
                <a:sym typeface="Wingdings" panose="05000000000000000000" pitchFamily="2" charset="2"/>
              </a:rPr>
              <a:t>prinouts</a:t>
            </a:r>
            <a:r>
              <a:rPr lang="en-US" sz="1400" dirty="0" smtClean="0">
                <a:sym typeface="Wingdings" panose="05000000000000000000" pitchFamily="2" charset="2"/>
              </a:rPr>
              <a:t> of various things to make it clearer</a:t>
            </a:r>
          </a:p>
          <a:p>
            <a:pPr lvl="1"/>
            <a:r>
              <a:rPr lang="en-US" sz="1400" dirty="0" smtClean="0">
                <a:sym typeface="Wingdings" panose="05000000000000000000" pitchFamily="2" charset="2"/>
              </a:rPr>
              <a:t>In general … just adding print({</a:t>
            </a:r>
            <a:r>
              <a:rPr lang="en-US" sz="1400" dirty="0" err="1" smtClean="0">
                <a:sym typeface="Wingdings" panose="05000000000000000000" pitchFamily="2" charset="2"/>
              </a:rPr>
              <a:t>name_of_function</a:t>
            </a:r>
            <a:r>
              <a:rPr lang="en-US" sz="1400" dirty="0" smtClean="0">
                <a:sym typeface="Wingdings" panose="05000000000000000000" pitchFamily="2" charset="2"/>
              </a:rPr>
              <a:t>():}) and tabbing everything an additional tab over</a:t>
            </a:r>
            <a:endParaRPr lang="en-US" sz="1400" dirty="0" smtClean="0"/>
          </a:p>
          <a:p>
            <a:pPr lvl="2"/>
            <a:r>
              <a:rPr lang="en-US" sz="1200" dirty="0" err="1" smtClean="0"/>
              <a:t>Update_sectors</a:t>
            </a:r>
            <a:r>
              <a:rPr lang="en-US" sz="1200" dirty="0" smtClean="0"/>
              <a:t>()</a:t>
            </a:r>
          </a:p>
          <a:p>
            <a:pPr lvl="2"/>
            <a:r>
              <a:rPr lang="en-US" sz="1200" dirty="0" err="1" smtClean="0"/>
              <a:t>Backup_data</a:t>
            </a:r>
            <a:r>
              <a:rPr lang="en-US" sz="1200" dirty="0" smtClean="0"/>
              <a:t>()</a:t>
            </a:r>
          </a:p>
          <a:p>
            <a:pPr lvl="2"/>
            <a:r>
              <a:rPr lang="en-US" sz="1200" dirty="0" err="1" smtClean="0"/>
              <a:t>Update_capitalizations</a:t>
            </a:r>
            <a:r>
              <a:rPr lang="en-US" sz="1200" dirty="0" smtClean="0"/>
              <a:t>()</a:t>
            </a:r>
          </a:p>
          <a:p>
            <a:pPr lvl="2"/>
            <a:endParaRPr lang="en-US" sz="12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764" y="3534575"/>
            <a:ext cx="3800114" cy="9550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266718" y="3249487"/>
            <a:ext cx="530145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Running all (except </a:t>
            </a:r>
            <a:r>
              <a:rPr lang="en-US" sz="1050" dirty="0" err="1" smtClean="0"/>
              <a:t>backup_data</a:t>
            </a:r>
            <a:r>
              <a:rPr lang="en-US" sz="1050" dirty="0" smtClean="0"/>
              <a:t>) and </a:t>
            </a:r>
          </a:p>
          <a:p>
            <a:r>
              <a:rPr lang="en-US" sz="1050" dirty="0" smtClean="0"/>
              <a:t>processing 1/4 – 1/8 data only took 6s! (33s if </a:t>
            </a:r>
            <a:r>
              <a:rPr lang="en-US" sz="1050" dirty="0" err="1" smtClean="0"/>
              <a:t>sectors.db</a:t>
            </a:r>
            <a:r>
              <a:rPr lang="en-US" sz="1050" dirty="0" smtClean="0"/>
              <a:t> actually has to be updated) </a:t>
            </a:r>
            <a:endParaRPr lang="en-US" sz="1050" dirty="0"/>
          </a:p>
        </p:txBody>
      </p:sp>
      <p:sp>
        <p:nvSpPr>
          <p:cNvPr id="9" name="TextBox 8"/>
          <p:cNvSpPr txBox="1"/>
          <p:nvPr/>
        </p:nvSpPr>
        <p:spPr>
          <a:xfrm>
            <a:off x="795636" y="3322914"/>
            <a:ext cx="30460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Here is the printout of 1/4 to 1/8 data loading:</a:t>
            </a:r>
            <a:endParaRPr lang="en-US" sz="105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764" y="4495633"/>
            <a:ext cx="2345387" cy="69915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765" y="5194786"/>
            <a:ext cx="3651672" cy="101435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1714" y="3945370"/>
            <a:ext cx="3652021" cy="2263769"/>
          </a:xfrm>
          <a:prstGeom prst="rect">
            <a:avLst/>
          </a:prstGeom>
        </p:spPr>
      </p:pic>
      <p:cxnSp>
        <p:nvCxnSpPr>
          <p:cNvPr id="14" name="Straight Connector 13"/>
          <p:cNvCxnSpPr>
            <a:stCxn id="11" idx="2"/>
          </p:cNvCxnSpPr>
          <p:nvPr/>
        </p:nvCxnSpPr>
        <p:spPr>
          <a:xfrm>
            <a:off x="2704601" y="6209139"/>
            <a:ext cx="0" cy="2926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704601" y="6501740"/>
            <a:ext cx="21286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4833257" y="3681351"/>
            <a:ext cx="0" cy="2820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833257" y="3681351"/>
            <a:ext cx="21286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6959934" y="3681350"/>
            <a:ext cx="1979" cy="1781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6959934" y="3770416"/>
            <a:ext cx="82134" cy="89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6899564" y="3790992"/>
            <a:ext cx="60370" cy="648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6078" y="6212308"/>
            <a:ext cx="1870354" cy="16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664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Logs – </a:t>
            </a:r>
            <a:r>
              <a:rPr lang="en-US" dirty="0" smtClean="0"/>
              <a:t>1/18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371600" y="1338044"/>
            <a:ext cx="10022775" cy="5181509"/>
          </a:xfrm>
        </p:spPr>
        <p:txBody>
          <a:bodyPr>
            <a:normAutofit/>
          </a:bodyPr>
          <a:lstStyle/>
          <a:p>
            <a:r>
              <a:rPr lang="en-US" sz="2200" dirty="0" smtClean="0"/>
              <a:t>Recap</a:t>
            </a:r>
          </a:p>
          <a:p>
            <a:pPr lvl="1"/>
            <a:r>
              <a:rPr lang="en-US" sz="1800" dirty="0" err="1" smtClean="0"/>
              <a:t>Update_arkfund</a:t>
            </a:r>
            <a:r>
              <a:rPr lang="en-US" sz="1800" dirty="0" smtClean="0"/>
              <a:t>() was always the main function … but didn’t fully fulfill that purpose</a:t>
            </a:r>
          </a:p>
          <a:p>
            <a:pPr lvl="2"/>
            <a:r>
              <a:rPr lang="en-US" sz="1200" dirty="0" err="1" smtClean="0"/>
              <a:t>Update_capitalization</a:t>
            </a:r>
            <a:r>
              <a:rPr lang="en-US" sz="1200" dirty="0" smtClean="0"/>
              <a:t>() has been pushed into </a:t>
            </a:r>
            <a:r>
              <a:rPr lang="en-US" sz="1200" dirty="0" err="1" smtClean="0"/>
              <a:t>update_arkfund</a:t>
            </a:r>
            <a:r>
              <a:rPr lang="en-US" sz="1200" dirty="0" smtClean="0"/>
              <a:t>()</a:t>
            </a:r>
          </a:p>
          <a:p>
            <a:pPr lvl="2"/>
            <a:r>
              <a:rPr lang="en-US" sz="1200" dirty="0" err="1"/>
              <a:t>Change_in_portfolio</a:t>
            </a:r>
            <a:r>
              <a:rPr lang="en-US" sz="1200" dirty="0"/>
              <a:t>()</a:t>
            </a:r>
            <a:r>
              <a:rPr lang="en-US" sz="1200" dirty="0" smtClean="0"/>
              <a:t> has been pushed into </a:t>
            </a:r>
            <a:r>
              <a:rPr lang="en-US" sz="1200" dirty="0" err="1" smtClean="0"/>
              <a:t>update_arkfund</a:t>
            </a:r>
            <a:r>
              <a:rPr lang="en-US" sz="1200" dirty="0" smtClean="0"/>
              <a:t>()</a:t>
            </a:r>
          </a:p>
          <a:p>
            <a:pPr lvl="3"/>
            <a:r>
              <a:rPr lang="en-US" sz="1200" dirty="0" err="1"/>
              <a:t>Change_in_portfolio</a:t>
            </a:r>
            <a:r>
              <a:rPr lang="en-US" sz="1200" dirty="0" smtClean="0"/>
              <a:t>() also now reports an “alerts” </a:t>
            </a:r>
            <a:r>
              <a:rPr lang="en-US" sz="1200" dirty="0" err="1" smtClean="0"/>
              <a:t>df</a:t>
            </a:r>
            <a:r>
              <a:rPr lang="en-US" sz="1200" dirty="0" smtClean="0"/>
              <a:t> of significant change in share size</a:t>
            </a:r>
          </a:p>
          <a:p>
            <a:pPr lvl="1"/>
            <a:r>
              <a:rPr lang="en-US" sz="1800" dirty="0" err="1" smtClean="0"/>
              <a:t>Sectors.db</a:t>
            </a:r>
            <a:r>
              <a:rPr lang="en-US" sz="1800" dirty="0" smtClean="0"/>
              <a:t> has been updated to contain [‘cap’,’</a:t>
            </a:r>
            <a:r>
              <a:rPr lang="en-US" sz="1800" dirty="0" err="1" smtClean="0"/>
              <a:t>market_cap</a:t>
            </a:r>
            <a:r>
              <a:rPr lang="en-US" sz="1800" dirty="0" smtClean="0"/>
              <a:t>’] information</a:t>
            </a:r>
          </a:p>
          <a:p>
            <a:pPr lvl="2"/>
            <a:r>
              <a:rPr lang="en-US" sz="1200" dirty="0" smtClean="0"/>
              <a:t>Subsequently </a:t>
            </a:r>
            <a:r>
              <a:rPr lang="en-US" sz="1200" dirty="0" err="1" smtClean="0"/>
              <a:t>ARKFund.db</a:t>
            </a:r>
            <a:r>
              <a:rPr lang="en-US" sz="1200" dirty="0" smtClean="0"/>
              <a:t> still contains that info, but now obtains its capitalization information from </a:t>
            </a:r>
            <a:r>
              <a:rPr lang="en-US" sz="1200" dirty="0" err="1" smtClean="0"/>
              <a:t>sectors.db</a:t>
            </a:r>
            <a:r>
              <a:rPr lang="en-US" sz="1200" dirty="0" smtClean="0"/>
              <a:t> instead (resulting in faster processing &amp; less calls to the </a:t>
            </a:r>
            <a:r>
              <a:rPr lang="en-US" sz="1200" dirty="0" err="1" smtClean="0"/>
              <a:t>finviz</a:t>
            </a:r>
            <a:r>
              <a:rPr lang="en-US" sz="1200" dirty="0" smtClean="0"/>
              <a:t> API)</a:t>
            </a:r>
          </a:p>
          <a:p>
            <a:pPr lvl="2"/>
            <a:r>
              <a:rPr lang="en-US" sz="1200" dirty="0" smtClean="0"/>
              <a:t>This change resolves issues that I foresaw could arise in computation (where cap size differs from 1 trading session to the next). With the data coming from </a:t>
            </a:r>
            <a:r>
              <a:rPr lang="en-US" sz="1200" dirty="0" err="1" smtClean="0"/>
              <a:t>sectors.db</a:t>
            </a:r>
            <a:r>
              <a:rPr lang="en-US" sz="1200" dirty="0" smtClean="0"/>
              <a:t> the information will be unified across trading sessions --- and </a:t>
            </a:r>
            <a:r>
              <a:rPr lang="en-US" sz="1200" dirty="0" err="1" smtClean="0"/>
              <a:t>update_capitalizations</a:t>
            </a:r>
            <a:r>
              <a:rPr lang="en-US" sz="1200" dirty="0" smtClean="0"/>
              <a:t>() will run on a weekly Friday basis to keep it up-to-date</a:t>
            </a:r>
          </a:p>
          <a:p>
            <a:pPr lvl="1"/>
            <a:r>
              <a:rPr lang="en-US" dirty="0" err="1" smtClean="0"/>
              <a:t>Update_arkfund</a:t>
            </a:r>
            <a:r>
              <a:rPr lang="en-US" dirty="0" smtClean="0"/>
              <a:t>()</a:t>
            </a:r>
          </a:p>
          <a:p>
            <a:pPr lvl="2"/>
            <a:r>
              <a:rPr lang="en-US" sz="1200" dirty="0" smtClean="0"/>
              <a:t>Now takes action to delete duplicate files --- this handles situations like MLK holiday where the script will download even though no new data would have been generated by ARK investments</a:t>
            </a:r>
          </a:p>
        </p:txBody>
      </p:sp>
    </p:spTree>
    <p:extLst>
      <p:ext uri="{BB962C8B-B14F-4D97-AF65-F5344CB8AC3E}">
        <p14:creationId xmlns:p14="http://schemas.microsoft.com/office/powerpoint/2010/main" val="557229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Disclaimer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am not a financial adviser</a:t>
            </a:r>
          </a:p>
          <a:p>
            <a:r>
              <a:rPr lang="en-US" dirty="0" smtClean="0"/>
              <a:t>This applet project is purely for my own education in both programming &amp; finance</a:t>
            </a:r>
          </a:p>
          <a:p>
            <a:r>
              <a:rPr lang="en-US" dirty="0" smtClean="0"/>
              <a:t>If you wish to use this project for your own purposes, please use responsibly</a:t>
            </a:r>
          </a:p>
          <a:p>
            <a:r>
              <a:rPr lang="en-US" dirty="0" smtClean="0"/>
              <a:t>I am not a lawyer</a:t>
            </a:r>
          </a:p>
          <a:p>
            <a:pPr lvl="1"/>
            <a:r>
              <a:rPr lang="en-US" dirty="0" smtClean="0"/>
              <a:t>I assume that because the information is publicly available to download, it is therefore reasonable to play with the data</a:t>
            </a:r>
          </a:p>
          <a:p>
            <a:pPr lvl="1"/>
            <a:r>
              <a:rPr lang="en-US" dirty="0" smtClean="0"/>
              <a:t>However most of the time … assuming is never right! Therefore, I am not a lawyer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200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646" y="74221"/>
            <a:ext cx="9601200" cy="1485900"/>
          </a:xfrm>
        </p:spPr>
        <p:txBody>
          <a:bodyPr/>
          <a:lstStyle/>
          <a:p>
            <a:r>
              <a:rPr lang="en-US" dirty="0" smtClean="0"/>
              <a:t>Applet Design (Brainstorm)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629" y="760020"/>
            <a:ext cx="7221392" cy="5955278"/>
          </a:xfrm>
        </p:spPr>
      </p:pic>
    </p:spTree>
    <p:extLst>
      <p:ext uri="{BB962C8B-B14F-4D97-AF65-F5344CB8AC3E}">
        <p14:creationId xmlns:p14="http://schemas.microsoft.com/office/powerpoint/2010/main" val="949804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Logs – 1/17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371599" y="1472539"/>
            <a:ext cx="4833257" cy="3581401"/>
          </a:xfrm>
        </p:spPr>
        <p:txBody>
          <a:bodyPr>
            <a:normAutofit fontScale="70000" lnSpcReduction="20000"/>
          </a:bodyPr>
          <a:lstStyle/>
          <a:p>
            <a:r>
              <a:rPr lang="en-US" sz="2900" dirty="0" err="1" smtClean="0"/>
              <a:t>ticker_lookup</a:t>
            </a:r>
            <a:r>
              <a:rPr lang="en-US" sz="2900" dirty="0" smtClean="0"/>
              <a:t>() Issues:</a:t>
            </a:r>
          </a:p>
          <a:p>
            <a:pPr lvl="1"/>
            <a:r>
              <a:rPr lang="en-US" sz="2200" dirty="0" smtClean="0"/>
              <a:t>1) “FATE” (ARKK had started purchasing it on 1/7) would screw up the x-axis</a:t>
            </a:r>
          </a:p>
          <a:p>
            <a:pPr lvl="1"/>
            <a:r>
              <a:rPr lang="en-US" sz="2200" dirty="0" smtClean="0"/>
              <a:t>2) Legend was incorrectly stating which fund was which line (Ex: ARKG doesn’t buy </a:t>
            </a:r>
            <a:r>
              <a:rPr lang="en-US" sz="2200" dirty="0" err="1" smtClean="0"/>
              <a:t>Paypal</a:t>
            </a:r>
            <a:r>
              <a:rPr lang="en-US" sz="2200" dirty="0" smtClean="0"/>
              <a:t>)</a:t>
            </a:r>
          </a:p>
          <a:p>
            <a:r>
              <a:rPr lang="en-US" sz="2900" dirty="0" smtClean="0"/>
              <a:t>Solution:</a:t>
            </a:r>
          </a:p>
          <a:p>
            <a:pPr lvl="1"/>
            <a:r>
              <a:rPr lang="en-US" sz="2200" dirty="0" smtClean="0"/>
              <a:t>1) Created `</a:t>
            </a:r>
            <a:r>
              <a:rPr lang="en-US" sz="2200" dirty="0" err="1" smtClean="0"/>
              <a:t>date_val</a:t>
            </a:r>
            <a:r>
              <a:rPr lang="en-US" sz="2200" dirty="0" smtClean="0"/>
              <a:t>` and `</a:t>
            </a:r>
            <a:r>
              <a:rPr lang="en-US" sz="2200" dirty="0" err="1" smtClean="0"/>
              <a:t>date_label</a:t>
            </a:r>
            <a:r>
              <a:rPr lang="en-US" sz="2200" dirty="0" smtClean="0"/>
              <a:t>` variables to appropriately handle a changing x-axis</a:t>
            </a:r>
          </a:p>
          <a:p>
            <a:pPr lvl="1"/>
            <a:r>
              <a:rPr lang="en-US" sz="2200" dirty="0" smtClean="0"/>
              <a:t>2) Created `</a:t>
            </a:r>
            <a:r>
              <a:rPr lang="en-US" sz="2200" dirty="0" err="1" smtClean="0"/>
              <a:t>fund_labels</a:t>
            </a:r>
            <a:r>
              <a:rPr lang="en-US" sz="2200" dirty="0" smtClean="0"/>
              <a:t>` to appropriately point the data to the fund</a:t>
            </a:r>
            <a:endParaRPr lang="en-US" sz="22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525403" y="421575"/>
            <a:ext cx="4447786" cy="4632366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Change_in_portfolio</a:t>
            </a:r>
            <a:r>
              <a:rPr lang="en-US" dirty="0" smtClean="0"/>
              <a:t>() issues:</a:t>
            </a:r>
          </a:p>
          <a:p>
            <a:pPr lvl="1"/>
            <a:r>
              <a:rPr lang="en-US" dirty="0" smtClean="0"/>
              <a:t>1) date1/date2 required</a:t>
            </a:r>
          </a:p>
          <a:p>
            <a:pPr lvl="1"/>
            <a:r>
              <a:rPr lang="en-US" dirty="0" smtClean="0"/>
              <a:t>2) new </a:t>
            </a:r>
            <a:r>
              <a:rPr lang="en-US" dirty="0" err="1" smtClean="0"/>
              <a:t>df</a:t>
            </a:r>
            <a:r>
              <a:rPr lang="en-US" dirty="0" smtClean="0"/>
              <a:t> wouldn’t properly populate unless the new position occurred on the exact transition from X to Y date</a:t>
            </a:r>
          </a:p>
          <a:p>
            <a:pPr lvl="1"/>
            <a:r>
              <a:rPr lang="en-US" dirty="0" smtClean="0"/>
              <a:t>3) same issue as #2 with `closed` </a:t>
            </a:r>
            <a:r>
              <a:rPr lang="en-US" dirty="0" err="1" smtClean="0"/>
              <a:t>df</a:t>
            </a:r>
            <a:endParaRPr lang="en-US" dirty="0" smtClean="0"/>
          </a:p>
          <a:p>
            <a:r>
              <a:rPr lang="en-US" dirty="0" smtClean="0"/>
              <a:t>Solution:</a:t>
            </a:r>
          </a:p>
          <a:p>
            <a:pPr lvl="1"/>
            <a:r>
              <a:rPr lang="en-US" dirty="0" smtClean="0"/>
              <a:t>1) Now defaults to previous day + current session if not provided</a:t>
            </a:r>
          </a:p>
          <a:p>
            <a:pPr lvl="1"/>
            <a:r>
              <a:rPr lang="en-US" dirty="0" smtClean="0"/>
              <a:t>2</a:t>
            </a:r>
            <a:r>
              <a:rPr lang="en-US" dirty="0"/>
              <a:t>) Created `</a:t>
            </a:r>
            <a:r>
              <a:rPr lang="en-US" dirty="0" err="1" smtClean="0"/>
              <a:t>unique_dates</a:t>
            </a:r>
            <a:r>
              <a:rPr lang="en-US" dirty="0" smtClean="0"/>
              <a:t>` &amp; `</a:t>
            </a:r>
            <a:r>
              <a:rPr lang="en-US" dirty="0" err="1" smtClean="0"/>
              <a:t>loc_initial_date</a:t>
            </a:r>
            <a:r>
              <a:rPr lang="en-US" dirty="0" smtClean="0"/>
              <a:t>` variables so that “1/11” would expand the search to “1/10”… because you can’t know a position is new unless you know it wasn’t there yesterday.</a:t>
            </a:r>
          </a:p>
          <a:p>
            <a:pPr lvl="1"/>
            <a:r>
              <a:rPr lang="en-US" dirty="0" smtClean="0"/>
              <a:t>3) Along with #2’s </a:t>
            </a:r>
            <a:r>
              <a:rPr lang="en-US" dirty="0" err="1" smtClean="0"/>
              <a:t>soln</a:t>
            </a:r>
            <a:r>
              <a:rPr lang="en-US" dirty="0" smtClean="0"/>
              <a:t>, changed `a` and `b` to generate from `</a:t>
            </a:r>
            <a:r>
              <a:rPr lang="en-US" dirty="0" err="1" smtClean="0"/>
              <a:t>unique_dates</a:t>
            </a:r>
            <a:r>
              <a:rPr lang="en-US" dirty="0" smtClean="0"/>
              <a:t>[</a:t>
            </a:r>
            <a:r>
              <a:rPr lang="en-US" dirty="0" err="1" smtClean="0"/>
              <a:t>loc_initial_date</a:t>
            </a:r>
            <a:r>
              <a:rPr lang="en-US" dirty="0" smtClean="0"/>
              <a:t>]` instead of `date1` to capture that initial date</a:t>
            </a:r>
          </a:p>
          <a:p>
            <a:pPr lvl="1"/>
            <a:r>
              <a:rPr lang="en-US" dirty="0" smtClean="0"/>
              <a:t>4) Did some small house cleaning by dropping unnecessary columns (like </a:t>
            </a:r>
            <a:r>
              <a:rPr lang="en-US" dirty="0" err="1" smtClean="0"/>
              <a:t>cap,market_cap</a:t>
            </a:r>
            <a:r>
              <a:rPr lang="en-US" dirty="0" smtClean="0"/>
              <a:t>) in preprocessing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144" y="4328005"/>
            <a:ext cx="4602165" cy="20859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403" y="5023396"/>
            <a:ext cx="2970970" cy="9368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1845" y="5220194"/>
            <a:ext cx="1829056" cy="15956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1763" y="5220194"/>
            <a:ext cx="1167410" cy="56487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436426" y="4807719"/>
            <a:ext cx="53527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This command now correctly notes any new/closed positions between the dates provided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38624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Logs – 1/17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371599" y="1472539"/>
            <a:ext cx="4833257" cy="4530438"/>
          </a:xfrm>
        </p:spPr>
        <p:txBody>
          <a:bodyPr>
            <a:normAutofit/>
          </a:bodyPr>
          <a:lstStyle/>
          <a:p>
            <a:r>
              <a:rPr lang="en-US" sz="2200" dirty="0" err="1" smtClean="0"/>
              <a:t>change_in_portfolio</a:t>
            </a:r>
            <a:r>
              <a:rPr lang="en-US" sz="2200" dirty="0" smtClean="0"/>
              <a:t> update</a:t>
            </a:r>
          </a:p>
          <a:p>
            <a:pPr lvl="1"/>
            <a:r>
              <a:rPr lang="en-US" sz="2200" dirty="0" smtClean="0"/>
              <a:t>Functionality for an “alert” system prompted the computation of “Percent Change” column</a:t>
            </a:r>
          </a:p>
          <a:p>
            <a:r>
              <a:rPr lang="en-US" sz="2200" dirty="0" smtClean="0"/>
              <a:t>Alert system update</a:t>
            </a:r>
          </a:p>
          <a:p>
            <a:pPr lvl="1"/>
            <a:r>
              <a:rPr lang="en-US" sz="2200" dirty="0" smtClean="0"/>
              <a:t>Need to find a way to trigger an alert message whenever X occurs</a:t>
            </a:r>
          </a:p>
          <a:p>
            <a:pPr lvl="1"/>
            <a:r>
              <a:rPr lang="en-US" sz="2200" dirty="0" smtClean="0"/>
              <a:t>Currently taking X as a 10% increase or decrease in position sizing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07319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Logs – </a:t>
            </a:r>
            <a:r>
              <a:rPr lang="en-US" dirty="0" smtClean="0"/>
              <a:t>1/18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371599" y="1472539"/>
            <a:ext cx="4833257" cy="4530438"/>
          </a:xfrm>
        </p:spPr>
        <p:txBody>
          <a:bodyPr>
            <a:normAutofit/>
          </a:bodyPr>
          <a:lstStyle/>
          <a:p>
            <a:r>
              <a:rPr lang="en-US" sz="2200" dirty="0" err="1" smtClean="0"/>
              <a:t>update_arkfund</a:t>
            </a:r>
            <a:r>
              <a:rPr lang="en-US" sz="2200" dirty="0" smtClean="0"/>
              <a:t>()</a:t>
            </a:r>
          </a:p>
          <a:p>
            <a:pPr lvl="1"/>
            <a:r>
              <a:rPr lang="en-US" sz="1800" dirty="0" smtClean="0"/>
              <a:t>Issue:</a:t>
            </a:r>
          </a:p>
          <a:p>
            <a:pPr lvl="2"/>
            <a:r>
              <a:rPr lang="en-US" sz="1600" dirty="0" smtClean="0"/>
              <a:t>Holidays such as MLK weekend will still trigger the download script, but the data already exists from a previous date.</a:t>
            </a:r>
          </a:p>
          <a:p>
            <a:pPr lvl="1"/>
            <a:r>
              <a:rPr lang="en-US" sz="2200" dirty="0" err="1" smtClean="0"/>
              <a:t>Soln</a:t>
            </a:r>
            <a:r>
              <a:rPr lang="en-US" sz="2200" dirty="0" smtClean="0"/>
              <a:t>:</a:t>
            </a:r>
          </a:p>
          <a:p>
            <a:pPr lvl="1"/>
            <a:endParaRPr lang="en-US" sz="2200" dirty="0"/>
          </a:p>
          <a:p>
            <a:pPr lvl="1"/>
            <a:endParaRPr lang="en-US" sz="2200" dirty="0" smtClean="0"/>
          </a:p>
          <a:p>
            <a:pPr lvl="1"/>
            <a:endParaRPr lang="en-US" sz="2200" dirty="0"/>
          </a:p>
          <a:p>
            <a:pPr lvl="2"/>
            <a:r>
              <a:rPr lang="en-US" sz="1600" dirty="0" smtClean="0"/>
              <a:t>Remove file if it exists (previously only mentioned the file was duplicate but took no action)</a:t>
            </a:r>
          </a:p>
          <a:p>
            <a:endParaRPr lang="en-US" sz="2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243" y="3737758"/>
            <a:ext cx="5763256" cy="1041063"/>
          </a:xfrm>
          <a:prstGeom prst="rect">
            <a:avLst/>
          </a:prstGeom>
        </p:spPr>
      </p:pic>
      <p:sp>
        <p:nvSpPr>
          <p:cNvPr id="5" name="Content Placeholder 3"/>
          <p:cNvSpPr>
            <a:spLocks noGrp="1"/>
          </p:cNvSpPr>
          <p:nvPr>
            <p:ph sz="half" idx="1"/>
          </p:nvPr>
        </p:nvSpPr>
        <p:spPr>
          <a:xfrm>
            <a:off x="6867895" y="1472539"/>
            <a:ext cx="4833257" cy="4530438"/>
          </a:xfrm>
        </p:spPr>
        <p:txBody>
          <a:bodyPr>
            <a:normAutofit/>
          </a:bodyPr>
          <a:lstStyle/>
          <a:p>
            <a:r>
              <a:rPr lang="en-US" sz="2200" dirty="0" err="1" smtClean="0"/>
              <a:t>update_arkfund</a:t>
            </a:r>
            <a:r>
              <a:rPr lang="en-US" sz="2200" dirty="0" smtClean="0"/>
              <a:t>()</a:t>
            </a:r>
          </a:p>
          <a:p>
            <a:pPr lvl="1"/>
            <a:r>
              <a:rPr lang="en-US" sz="2200" dirty="0" smtClean="0"/>
              <a:t>Alerts:</a:t>
            </a:r>
          </a:p>
          <a:p>
            <a:pPr lvl="2"/>
            <a:r>
              <a:rPr lang="en-US" sz="2000" dirty="0" smtClean="0"/>
              <a:t>Best time to run alerts is when the main script is ran</a:t>
            </a:r>
          </a:p>
          <a:p>
            <a:pPr lvl="2"/>
            <a:r>
              <a:rPr lang="en-US" sz="2000" dirty="0" smtClean="0"/>
              <a:t>Moved “</a:t>
            </a:r>
            <a:r>
              <a:rPr lang="en-US" sz="2000" dirty="0" err="1" smtClean="0"/>
              <a:t>change_in_portfolio</a:t>
            </a:r>
            <a:r>
              <a:rPr lang="en-US" sz="2000" dirty="0" smtClean="0"/>
              <a:t>” earlier in the </a:t>
            </a:r>
            <a:r>
              <a:rPr lang="en-US" sz="2000" dirty="0" err="1" smtClean="0"/>
              <a:t>jypnb</a:t>
            </a:r>
            <a:r>
              <a:rPr lang="en-US" sz="2000" dirty="0" smtClean="0"/>
              <a:t> and called the function at end of </a:t>
            </a:r>
            <a:r>
              <a:rPr lang="en-US" sz="2000" dirty="0" err="1" smtClean="0"/>
              <a:t>update_arkfund</a:t>
            </a:r>
            <a:r>
              <a:rPr lang="en-US" sz="2000" dirty="0" smtClean="0"/>
              <a:t>()</a:t>
            </a:r>
          </a:p>
          <a:p>
            <a:pPr lvl="1"/>
            <a:endParaRPr lang="en-US" sz="2200" dirty="0"/>
          </a:p>
          <a:p>
            <a:pPr lvl="1"/>
            <a:endParaRPr lang="en-US" sz="2200" dirty="0" smtClean="0"/>
          </a:p>
          <a:p>
            <a:pPr lvl="1"/>
            <a:endParaRPr lang="en-US" sz="2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2414" y="4646384"/>
            <a:ext cx="4656134" cy="153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353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Logs – </a:t>
            </a:r>
            <a:r>
              <a:rPr lang="en-US" dirty="0" smtClean="0"/>
              <a:t>1/18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371599" y="1472539"/>
            <a:ext cx="10022775" cy="4530438"/>
          </a:xfrm>
        </p:spPr>
        <p:txBody>
          <a:bodyPr>
            <a:normAutofit/>
          </a:bodyPr>
          <a:lstStyle/>
          <a:p>
            <a:r>
              <a:rPr lang="en-US" sz="2200" dirty="0" err="1" smtClean="0"/>
              <a:t>change_in_portfolio</a:t>
            </a:r>
            <a:r>
              <a:rPr lang="en-US" sz="2200" dirty="0" smtClean="0"/>
              <a:t>()</a:t>
            </a:r>
          </a:p>
          <a:p>
            <a:pPr lvl="1"/>
            <a:r>
              <a:rPr lang="en-US" sz="1800" dirty="0" smtClean="0"/>
              <a:t>Alert functionality</a:t>
            </a:r>
          </a:p>
          <a:p>
            <a:pPr lvl="2"/>
            <a:r>
              <a:rPr lang="en-US" sz="1400" dirty="0" smtClean="0"/>
              <a:t>Added new output “alerts”</a:t>
            </a:r>
          </a:p>
          <a:p>
            <a:pPr lvl="2"/>
            <a:r>
              <a:rPr lang="en-US" sz="1400" dirty="0" smtClean="0"/>
              <a:t>Copied “changes” and searched for &gt;abs(10%) change in position sizing</a:t>
            </a:r>
          </a:p>
          <a:p>
            <a:pPr lvl="2"/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852" y="2811405"/>
            <a:ext cx="7534268" cy="397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171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Logs – </a:t>
            </a:r>
            <a:r>
              <a:rPr lang="en-US" dirty="0" smtClean="0"/>
              <a:t>1/18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371599" y="1472538"/>
            <a:ext cx="10022775" cy="5498277"/>
          </a:xfrm>
        </p:spPr>
        <p:txBody>
          <a:bodyPr>
            <a:normAutofit/>
          </a:bodyPr>
          <a:lstStyle/>
          <a:p>
            <a:r>
              <a:rPr lang="en-US" sz="2200" dirty="0" err="1" smtClean="0"/>
              <a:t>change_in_portfolio</a:t>
            </a:r>
            <a:r>
              <a:rPr lang="en-US" sz="2200" dirty="0" smtClean="0"/>
              <a:t>()</a:t>
            </a:r>
          </a:p>
          <a:p>
            <a:pPr lvl="1"/>
            <a:r>
              <a:rPr lang="en-US" sz="1400" dirty="0" smtClean="0"/>
              <a:t>Issue:</a:t>
            </a:r>
          </a:p>
          <a:p>
            <a:pPr lvl="1"/>
            <a:r>
              <a:rPr lang="en-US" sz="1400" dirty="0" smtClean="0"/>
              <a:t>Cap size changing</a:t>
            </a:r>
          </a:p>
          <a:p>
            <a:pPr lvl="1"/>
            <a:r>
              <a:rPr lang="en-US" sz="1400" dirty="0" smtClean="0"/>
              <a:t>Already knew this would become an issue eventually</a:t>
            </a:r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r>
              <a:rPr lang="en-US" sz="1400" dirty="0" smtClean="0"/>
              <a:t>Merged DF errors because “cap” changes between these dates and resulted in “</a:t>
            </a:r>
            <a:r>
              <a:rPr lang="en-US" sz="1400" dirty="0" err="1" smtClean="0"/>
              <a:t>shares_y</a:t>
            </a:r>
            <a:r>
              <a:rPr lang="en-US" sz="1400" dirty="0" smtClean="0"/>
              <a:t>” = </a:t>
            </a:r>
            <a:r>
              <a:rPr lang="en-US" sz="1400" dirty="0" err="1" smtClean="0"/>
              <a:t>NaN</a:t>
            </a:r>
            <a:endParaRPr lang="en-US" sz="1400" dirty="0" smtClean="0"/>
          </a:p>
          <a:p>
            <a:r>
              <a:rPr lang="en-US" sz="1400" dirty="0" smtClean="0"/>
              <a:t>Solutions:</a:t>
            </a:r>
          </a:p>
          <a:p>
            <a:pPr lvl="1"/>
            <a:r>
              <a:rPr lang="en-US" sz="1100" dirty="0" smtClean="0"/>
              <a:t>a) Could update cap size for all entries daily</a:t>
            </a:r>
          </a:p>
          <a:p>
            <a:pPr lvl="1"/>
            <a:r>
              <a:rPr lang="en-US" sz="1100" dirty="0" smtClean="0"/>
              <a:t>b) Modify `</a:t>
            </a:r>
            <a:r>
              <a:rPr lang="en-US" sz="1100" dirty="0" err="1" smtClean="0"/>
              <a:t>sectors.db</a:t>
            </a:r>
            <a:r>
              <a:rPr lang="en-US" sz="1100" dirty="0" smtClean="0"/>
              <a:t>` to include [‘cap’,’</a:t>
            </a:r>
            <a:r>
              <a:rPr lang="en-US" sz="1100" dirty="0" err="1" smtClean="0"/>
              <a:t>market_cap</a:t>
            </a:r>
            <a:r>
              <a:rPr lang="en-US" sz="1100" dirty="0" smtClean="0"/>
              <a:t>’] and update that every so often (avoids the updating of cap/</a:t>
            </a:r>
            <a:r>
              <a:rPr lang="en-US" sz="1100" dirty="0" err="1" smtClean="0"/>
              <a:t>market_cap</a:t>
            </a:r>
            <a:r>
              <a:rPr lang="en-US" sz="1100" dirty="0" smtClean="0"/>
              <a:t> within the </a:t>
            </a:r>
            <a:r>
              <a:rPr lang="en-US" sz="1100" dirty="0" err="1" smtClean="0"/>
              <a:t>arkfund.db</a:t>
            </a:r>
            <a:r>
              <a:rPr lang="en-US" sz="1100" dirty="0"/>
              <a:t> </a:t>
            </a:r>
            <a:r>
              <a:rPr lang="en-US" sz="1100" dirty="0" smtClean="0"/>
              <a:t>--- however requires calls to `</a:t>
            </a:r>
            <a:r>
              <a:rPr lang="en-US" sz="1100" dirty="0" err="1" smtClean="0"/>
              <a:t>sectors.db</a:t>
            </a:r>
            <a:r>
              <a:rPr lang="en-US" sz="1100" dirty="0" smtClean="0"/>
              <a:t>` separately to append data together in functions that require that info.</a:t>
            </a:r>
          </a:p>
          <a:p>
            <a:pPr lvl="2"/>
            <a:r>
              <a:rPr lang="en-US" sz="1600" dirty="0" smtClean="0"/>
              <a:t>Leaning toward solution (b)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332" y="2824713"/>
            <a:ext cx="5316762" cy="19640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65366" y="3063834"/>
            <a:ext cx="949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1/13 “Mid”</a:t>
            </a:r>
            <a:endParaRPr 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1830714" y="3691057"/>
            <a:ext cx="10839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1/15 “Small”</a:t>
            </a:r>
            <a:endParaRPr 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1818691" y="4381602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a.merge</a:t>
            </a:r>
            <a:r>
              <a:rPr lang="en-US" sz="1200" dirty="0" smtClean="0"/>
              <a:t>(b) --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38130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Logs – </a:t>
            </a:r>
            <a:r>
              <a:rPr lang="en-US" dirty="0" smtClean="0"/>
              <a:t>1/18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371600" y="1338044"/>
            <a:ext cx="10022775" cy="3028209"/>
          </a:xfrm>
        </p:spPr>
        <p:txBody>
          <a:bodyPr>
            <a:normAutofit/>
          </a:bodyPr>
          <a:lstStyle/>
          <a:p>
            <a:r>
              <a:rPr lang="en-US" sz="2200" dirty="0" err="1" smtClean="0"/>
              <a:t>update_sectors</a:t>
            </a:r>
            <a:r>
              <a:rPr lang="en-US" sz="2200" dirty="0" smtClean="0"/>
              <a:t>() / </a:t>
            </a:r>
            <a:r>
              <a:rPr lang="en-US" sz="2200" dirty="0" err="1" smtClean="0"/>
              <a:t>update_arkfund</a:t>
            </a:r>
            <a:r>
              <a:rPr lang="en-US" sz="2200" dirty="0" smtClean="0"/>
              <a:t>()</a:t>
            </a:r>
          </a:p>
          <a:p>
            <a:pPr lvl="1"/>
            <a:r>
              <a:rPr lang="en-US" sz="1400" dirty="0" smtClean="0"/>
              <a:t>Per previous slide … moved capitalization() function that was sitting inside </a:t>
            </a:r>
            <a:r>
              <a:rPr lang="en-US" sz="1400" dirty="0" err="1" smtClean="0"/>
              <a:t>update_arkfund</a:t>
            </a:r>
            <a:r>
              <a:rPr lang="en-US" sz="1400" dirty="0" smtClean="0"/>
              <a:t>() into </a:t>
            </a:r>
            <a:r>
              <a:rPr lang="en-US" sz="1400" dirty="0" err="1" smtClean="0"/>
              <a:t>update_sectors</a:t>
            </a:r>
            <a:r>
              <a:rPr lang="en-US" sz="1400" dirty="0" smtClean="0"/>
              <a:t>()</a:t>
            </a:r>
          </a:p>
          <a:p>
            <a:pPr lvl="1"/>
            <a:r>
              <a:rPr lang="en-US" sz="1400" dirty="0" smtClean="0"/>
              <a:t>Per that action</a:t>
            </a:r>
          </a:p>
          <a:p>
            <a:pPr lvl="2"/>
            <a:r>
              <a:rPr lang="en-US" sz="1200" dirty="0" smtClean="0"/>
              <a:t>1) </a:t>
            </a:r>
            <a:r>
              <a:rPr lang="en-US" sz="1200" dirty="0" err="1" smtClean="0"/>
              <a:t>sectors.db</a:t>
            </a:r>
            <a:r>
              <a:rPr lang="en-US" sz="1200" dirty="0" smtClean="0"/>
              <a:t> now contains [‘cap’,’</a:t>
            </a:r>
            <a:r>
              <a:rPr lang="en-US" sz="1200" dirty="0" err="1" smtClean="0"/>
              <a:t>market_cap</a:t>
            </a:r>
            <a:r>
              <a:rPr lang="en-US" sz="1200" dirty="0" smtClean="0"/>
              <a:t>’]</a:t>
            </a:r>
          </a:p>
          <a:p>
            <a:pPr lvl="2"/>
            <a:r>
              <a:rPr lang="en-US" sz="1200" dirty="0" smtClean="0"/>
              <a:t>2) </a:t>
            </a:r>
            <a:r>
              <a:rPr lang="en-US" sz="1200" dirty="0" err="1" smtClean="0"/>
              <a:t>ARKFunds.db</a:t>
            </a:r>
            <a:r>
              <a:rPr lang="en-US" sz="1200" dirty="0" smtClean="0"/>
              <a:t> </a:t>
            </a:r>
            <a:r>
              <a:rPr lang="en-US" sz="1200" u="sng" dirty="0" smtClean="0"/>
              <a:t>still</a:t>
            </a:r>
            <a:r>
              <a:rPr lang="en-US" sz="1200" dirty="0" smtClean="0"/>
              <a:t> contains [‘cap’,’</a:t>
            </a:r>
            <a:r>
              <a:rPr lang="en-US" sz="1200" dirty="0" err="1" smtClean="0"/>
              <a:t>market_cap</a:t>
            </a:r>
            <a:r>
              <a:rPr lang="en-US" sz="1200" dirty="0" smtClean="0"/>
              <a:t>’] --- however no does not compute updated capitalization values … it merely references (1) and steals it from </a:t>
            </a:r>
            <a:r>
              <a:rPr lang="en-US" sz="1200" dirty="0" err="1" smtClean="0"/>
              <a:t>sectors.db</a:t>
            </a:r>
            <a:r>
              <a:rPr lang="en-US" sz="1200" dirty="0"/>
              <a:t> </a:t>
            </a:r>
            <a:r>
              <a:rPr lang="en-US" sz="1200" dirty="0" smtClean="0"/>
              <a:t>upon loading new data</a:t>
            </a:r>
          </a:p>
          <a:p>
            <a:pPr lvl="3"/>
            <a:r>
              <a:rPr lang="en-US" sz="1200" dirty="0" smtClean="0"/>
              <a:t>Could alternatively remove this info from the table, but when the database grows I worry making calls to 1 year of data may slow the processing if it has to load </a:t>
            </a:r>
            <a:r>
              <a:rPr lang="en-US" sz="1200" dirty="0" err="1" smtClean="0"/>
              <a:t>ARKFund.db</a:t>
            </a:r>
            <a:r>
              <a:rPr lang="en-US" sz="1200" dirty="0" smtClean="0"/>
              <a:t> AND </a:t>
            </a:r>
            <a:r>
              <a:rPr lang="en-US" sz="1200" dirty="0" err="1" smtClean="0"/>
              <a:t>sectors.db</a:t>
            </a:r>
            <a:r>
              <a:rPr lang="en-US" sz="1200" dirty="0" smtClean="0"/>
              <a:t> THEN merge to create ‘cap’,’</a:t>
            </a:r>
            <a:r>
              <a:rPr lang="en-US" sz="1200" dirty="0" err="1" smtClean="0"/>
              <a:t>market_cap</a:t>
            </a:r>
            <a:r>
              <a:rPr lang="en-US" sz="1200" dirty="0" smtClean="0"/>
              <a:t>’ for </a:t>
            </a:r>
            <a:r>
              <a:rPr lang="en-US" sz="1200" dirty="0" err="1" smtClean="0"/>
              <a:t>ARKFund.db’s</a:t>
            </a:r>
            <a:r>
              <a:rPr lang="en-US" sz="1200" dirty="0" smtClean="0"/>
              <a:t> </a:t>
            </a:r>
            <a:r>
              <a:rPr lang="en-US" sz="1200" dirty="0" err="1" smtClean="0"/>
              <a:t>dataframe</a:t>
            </a:r>
            <a:r>
              <a:rPr lang="en-US" sz="1200" dirty="0" smtClean="0"/>
              <a:t> in memory for EACH function that makes this call</a:t>
            </a:r>
          </a:p>
          <a:p>
            <a:pPr lvl="2"/>
            <a:r>
              <a:rPr lang="en-US" sz="1200" dirty="0" smtClean="0"/>
              <a:t>3) </a:t>
            </a:r>
            <a:r>
              <a:rPr lang="en-US" sz="1200" dirty="0" err="1" smtClean="0"/>
              <a:t>update_capitalization</a:t>
            </a:r>
            <a:r>
              <a:rPr lang="en-US" sz="1200" dirty="0" smtClean="0"/>
              <a:t>() function’s purpose was to update cap &amp; </a:t>
            </a:r>
            <a:r>
              <a:rPr lang="en-US" sz="1200" dirty="0" err="1" smtClean="0"/>
              <a:t>market_cap</a:t>
            </a:r>
            <a:r>
              <a:rPr lang="en-US" sz="1200" dirty="0" smtClean="0"/>
              <a:t> data for `</a:t>
            </a:r>
            <a:r>
              <a:rPr lang="en-US" sz="1200" dirty="0" err="1" smtClean="0"/>
              <a:t>ARKFund.db</a:t>
            </a:r>
            <a:r>
              <a:rPr lang="en-US" sz="1200" dirty="0" smtClean="0"/>
              <a:t>` but now needs to be repurposed for to update </a:t>
            </a:r>
            <a:r>
              <a:rPr lang="en-US" sz="1200" u="sng" dirty="0" smtClean="0"/>
              <a:t>BOTH</a:t>
            </a:r>
            <a:r>
              <a:rPr lang="en-US" sz="1200" dirty="0" smtClean="0"/>
              <a:t> `</a:t>
            </a:r>
            <a:r>
              <a:rPr lang="en-US" sz="1200" dirty="0" err="1" smtClean="0"/>
              <a:t>ARKFund.db</a:t>
            </a:r>
            <a:r>
              <a:rPr lang="en-US" sz="1200" dirty="0" smtClean="0"/>
              <a:t>` and `</a:t>
            </a:r>
            <a:r>
              <a:rPr lang="en-US" sz="1200" dirty="0" err="1" smtClean="0"/>
              <a:t>sectors.db</a:t>
            </a:r>
            <a:r>
              <a:rPr lang="en-US" sz="1200" dirty="0" smtClean="0"/>
              <a:t>` appropriately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912" y="4643252"/>
            <a:ext cx="3460290" cy="206036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1911" y="4366253"/>
            <a:ext cx="40379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/>
              <a:t>update_sectors</a:t>
            </a:r>
            <a:r>
              <a:rPr lang="en-US" sz="1100" dirty="0" smtClean="0"/>
              <a:t>() changes: Added </a:t>
            </a:r>
            <a:r>
              <a:rPr lang="en-US" sz="1100" dirty="0" err="1" smtClean="0"/>
              <a:t>c,m</a:t>
            </a:r>
            <a:r>
              <a:rPr lang="en-US" sz="1100" dirty="0" smtClean="0"/>
              <a:t> &amp; subsequent </a:t>
            </a:r>
            <a:r>
              <a:rPr lang="en-US" sz="1100" dirty="0" err="1" smtClean="0"/>
              <a:t>vars</a:t>
            </a:r>
            <a:endParaRPr lang="en-US" sz="11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194" y="4643252"/>
            <a:ext cx="6708318" cy="206036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31891" y="4366253"/>
            <a:ext cx="63738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update_arkfund</a:t>
            </a:r>
            <a:r>
              <a:rPr lang="en-US" sz="1100" dirty="0" smtClean="0"/>
              <a:t>() changes: Modified capitalization code to grab from sectors (already loaded </a:t>
            </a:r>
            <a:r>
              <a:rPr lang="en-US" sz="1100" dirty="0" err="1" smtClean="0"/>
              <a:t>var</a:t>
            </a:r>
            <a:r>
              <a:rPr lang="en-US" sz="1100" dirty="0" smtClean="0"/>
              <a:t>)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6508084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1290</Words>
  <Application>Microsoft Office PowerPoint</Application>
  <PresentationFormat>Widescreen</PresentationFormat>
  <Paragraphs>118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Franklin Gothic Book</vt:lpstr>
      <vt:lpstr>Wingdings</vt:lpstr>
      <vt:lpstr>Crop</vt:lpstr>
      <vt:lpstr>ARK Fund Applet</vt:lpstr>
      <vt:lpstr>Disclaimer</vt:lpstr>
      <vt:lpstr>Applet Design (Brainstorm)</vt:lpstr>
      <vt:lpstr>Change Logs – 1/17</vt:lpstr>
      <vt:lpstr>Change Logs – 1/17</vt:lpstr>
      <vt:lpstr>Change Logs – 1/18</vt:lpstr>
      <vt:lpstr>Change Logs – 1/18</vt:lpstr>
      <vt:lpstr>Change Logs – 1/18</vt:lpstr>
      <vt:lpstr>Change Logs – 1/18</vt:lpstr>
      <vt:lpstr>Change Logs – 1/18</vt:lpstr>
      <vt:lpstr>Change Logs – 1/18</vt:lpstr>
      <vt:lpstr>Change Logs – 1/18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2021-01-18T07:41:41Z</dcterms:created>
  <dcterms:modified xsi:type="dcterms:W3CDTF">2021-01-19T03:58:48Z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